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D23E38-6663-4C1F-8A6F-8DCF41DDCF5D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35EA71C-8503-4ECE-BB93-119A141671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D23E38-6663-4C1F-8A6F-8DCF41DDCF5D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35EA71C-8503-4ECE-BB93-119A141671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D23E38-6663-4C1F-8A6F-8DCF41DDCF5D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35EA71C-8503-4ECE-BB93-119A141671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D23E38-6663-4C1F-8A6F-8DCF41DDCF5D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35EA71C-8503-4ECE-BB93-119A141671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D23E38-6663-4C1F-8A6F-8DCF41DDCF5D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35EA71C-8503-4ECE-BB93-119A141671E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D23E38-6663-4C1F-8A6F-8DCF41DDCF5D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35EA71C-8503-4ECE-BB93-119A141671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D23E38-6663-4C1F-8A6F-8DCF41DDCF5D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35EA71C-8503-4ECE-BB93-119A141671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D23E38-6663-4C1F-8A6F-8DCF41DDCF5D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35EA71C-8503-4ECE-BB93-119A141671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D23E38-6663-4C1F-8A6F-8DCF41DDCF5D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35EA71C-8503-4ECE-BB93-119A141671E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D23E38-6663-4C1F-8A6F-8DCF41DDCF5D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35EA71C-8503-4ECE-BB93-119A141671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D23E38-6663-4C1F-8A6F-8DCF41DDCF5D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35EA71C-8503-4ECE-BB93-119A141671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93D23E38-6663-4C1F-8A6F-8DCF41DDCF5D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935EA71C-8503-4ECE-BB93-119A141671E9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smtClean="0"/>
              <a:t/>
            </a:r>
            <a:br>
              <a:rPr lang="bg-BG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63954" y="0"/>
            <a:ext cx="795101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Транспорт на вещества в растителния организъм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 descr="C:\Users\vikis\Desktop\down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172" y="3560620"/>
            <a:ext cx="349563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vikis\Desktop\image146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2" y="1905000"/>
            <a:ext cx="39624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75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/>
            </a:r>
            <a:br>
              <a:rPr lang="bg-BG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>
              <a:buNone/>
            </a:pPr>
            <a:endParaRPr lang="bg-BG" dirty="0" smtClean="0"/>
          </a:p>
          <a:p>
            <a:pPr marL="82296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0600" y="-11392"/>
            <a:ext cx="54071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1.Движение по ксилем</a:t>
            </a:r>
            <a:endParaRPr lang="en-US" sz="4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696494"/>
            <a:ext cx="7848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А</a:t>
            </a:r>
            <a:r>
              <a:rPr lang="en-US" dirty="0" smtClean="0"/>
              <a:t>) </a:t>
            </a:r>
            <a:r>
              <a:rPr lang="bg-BG" dirty="0" smtClean="0"/>
              <a:t>Кореново налягане</a:t>
            </a:r>
            <a:r>
              <a:rPr lang="en-US" dirty="0" smtClean="0"/>
              <a:t>(</a:t>
            </a:r>
            <a:r>
              <a:rPr lang="bg-BG" dirty="0" smtClean="0"/>
              <a:t>долен двигател на водния ток</a:t>
            </a:r>
            <a:r>
              <a:rPr lang="en-US" dirty="0" smtClean="0"/>
              <a:t>)</a:t>
            </a:r>
            <a:r>
              <a:rPr lang="bg-BG" dirty="0" smtClean="0"/>
              <a:t>-Водата постъпва в ксилема по осмотичен път</a:t>
            </a:r>
          </a:p>
          <a:p>
            <a:r>
              <a:rPr lang="bg-BG" dirty="0" smtClean="0"/>
              <a:t>-Натрупване на осмотично активни вещества създава осмотично налягане на ксилемния сок, което определя смукателната сила</a:t>
            </a:r>
          </a:p>
          <a:p>
            <a:r>
              <a:rPr lang="bg-BG" dirty="0" smtClean="0"/>
              <a:t>-Кореново налягане е силата, която изтласква водата нагоре по проводящите елементи на ксилема. </a:t>
            </a:r>
          </a:p>
          <a:p>
            <a:r>
              <a:rPr lang="bg-BG" dirty="0" smtClean="0"/>
              <a:t>Б</a:t>
            </a:r>
            <a:r>
              <a:rPr lang="en-US" dirty="0" smtClean="0"/>
              <a:t>)</a:t>
            </a:r>
            <a:r>
              <a:rPr lang="bg-BG" dirty="0" smtClean="0"/>
              <a:t> Плач и гутация</a:t>
            </a:r>
          </a:p>
          <a:p>
            <a:r>
              <a:rPr lang="bg-BG" dirty="0"/>
              <a:t>-</a:t>
            </a:r>
            <a:r>
              <a:rPr lang="bg-BG" dirty="0" smtClean="0"/>
              <a:t>Когато стъблото на растението се среже, върху срязаното място се появява ксилемен сок, а явлението се нарича „плач“</a:t>
            </a:r>
          </a:p>
          <a:p>
            <a:endParaRPr lang="bg-BG" dirty="0" smtClean="0"/>
          </a:p>
          <a:p>
            <a:endParaRPr lang="bg-BG" dirty="0" smtClean="0"/>
          </a:p>
          <a:p>
            <a:endParaRPr lang="bg-BG" dirty="0"/>
          </a:p>
          <a:p>
            <a:endParaRPr lang="bg-BG" dirty="0" smtClean="0"/>
          </a:p>
          <a:p>
            <a:endParaRPr lang="bg-BG" dirty="0" smtClean="0"/>
          </a:p>
          <a:p>
            <a:r>
              <a:rPr lang="bg-BG" dirty="0" smtClean="0"/>
              <a:t>-Гутация-</a:t>
            </a:r>
            <a:r>
              <a:rPr lang="ru-RU" dirty="0" smtClean="0"/>
              <a:t>активен физиологичен процес, който се извършва през водни устица (хидатоди) в условия на затруднена транспирация.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5005439"/>
            <a:ext cx="2819400" cy="2100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C:\Users\vikis\Desktop\download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667000"/>
            <a:ext cx="2164324" cy="162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02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/>
            </a:r>
            <a:br>
              <a:rPr lang="bg-BG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>
              <a:buNone/>
            </a:pPr>
            <a:endParaRPr lang="bg-BG" dirty="0" smtClean="0"/>
          </a:p>
          <a:p>
            <a:pPr marL="82296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6800" y="2462"/>
            <a:ext cx="381546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2.Транспирация</a:t>
            </a:r>
            <a:endParaRPr lang="en-US" sz="4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6800" y="710348"/>
            <a:ext cx="7848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А</a:t>
            </a:r>
            <a:r>
              <a:rPr lang="en-US" dirty="0" smtClean="0"/>
              <a:t>)</a:t>
            </a:r>
            <a:r>
              <a:rPr lang="bg-BG" dirty="0" smtClean="0"/>
              <a:t>Същност- физиологичен процес на изпарение на вода от растението</a:t>
            </a:r>
          </a:p>
          <a:p>
            <a:r>
              <a:rPr lang="bg-BG" dirty="0" smtClean="0"/>
              <a:t>-При нормални условия протича пасивно</a:t>
            </a:r>
          </a:p>
          <a:p>
            <a:r>
              <a:rPr lang="bg-BG" dirty="0" smtClean="0"/>
              <a:t>-Транспирацията е горния двигател , който създава автоматичност на водния ток. Без транспирация организмът не може да бъде снабден с достатъчно количество вода, тъй като кореновото налягане има ограничена роля</a:t>
            </a:r>
          </a:p>
          <a:p>
            <a:r>
              <a:rPr lang="bg-BG" dirty="0" smtClean="0"/>
              <a:t>Б</a:t>
            </a:r>
            <a:r>
              <a:rPr lang="en-US" dirty="0" smtClean="0"/>
              <a:t>)</a:t>
            </a:r>
            <a:r>
              <a:rPr lang="bg-BG" dirty="0" smtClean="0"/>
              <a:t>В зависимост от  участващите структури се различават три вида транспирация- устична, кутикулна и перидермална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419600"/>
            <a:ext cx="3041650" cy="224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6800" y="41910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Устица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505200"/>
            <a:ext cx="3328987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33800" y="3352800"/>
            <a:ext cx="2819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Кутикула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431" y="4744998"/>
            <a:ext cx="3153569" cy="2486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629400" y="456033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/>
              <a:t>Лещанки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83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/>
            </a:r>
            <a:br>
              <a:rPr lang="bg-BG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>
              <a:buNone/>
            </a:pPr>
            <a:endParaRPr lang="bg-BG" dirty="0" smtClean="0"/>
          </a:p>
          <a:p>
            <a:pPr marL="82296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152400"/>
            <a:ext cx="7848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-Устична транспирация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bg-BG" dirty="0" smtClean="0"/>
              <a:t>Устицата се състоят от затварящи клетки, които контолират отвора чрез промяна в тяхната тургесцентност</a:t>
            </a:r>
            <a:r>
              <a:rPr lang="en-US" dirty="0" smtClean="0"/>
              <a:t>(</a:t>
            </a:r>
            <a:r>
              <a:rPr lang="bg-BG" dirty="0" smtClean="0"/>
              <a:t>тургор-</a:t>
            </a:r>
            <a:r>
              <a:rPr lang="ru-RU" dirty="0" smtClean="0"/>
              <a:t>Хидростатичното налягане, което се развива във вакуолата при приемането на вода,  се нарича</a:t>
            </a:r>
            <a:r>
              <a:rPr lang="en-US" dirty="0" smtClean="0"/>
              <a:t>)</a:t>
            </a:r>
            <a:endParaRPr lang="bg-BG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bg-BG" dirty="0" smtClean="0"/>
              <a:t>При двусемеделните растения клетъчните стени на затваящите клетки са нееднородни-вътрешната стена е по-дебела и по-малко еластична от външната. Когато клетката всмуква вода  и става тургесцентна, по-тънките стени се разтягат по-лесно, клетките придобиват кръгла форма и между тях се появяват отвори-остиолум.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bg-BG" dirty="0" smtClean="0"/>
              <a:t>При едносемеделните растения затварящите клетки са представени от две удължени клетки, краищата на които имат по-тънки стени-гировидни клетки. При насищане с вода клетките с по-тънки стени се разтягат и раздвижват затварящите клетки.</a:t>
            </a:r>
          </a:p>
        </p:txBody>
      </p:sp>
      <p:pic>
        <p:nvPicPr>
          <p:cNvPr id="4098" name="Picture 2" descr="C:\Users\vikis\Desktop\Opening_and_Closing_of_Stoma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84073"/>
            <a:ext cx="4230688" cy="25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vikis\Desktop\anatom_rast_4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806508"/>
            <a:ext cx="3124200" cy="284911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52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/>
            </a:r>
            <a:br>
              <a:rPr lang="bg-BG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>
              <a:buNone/>
            </a:pPr>
            <a:endParaRPr lang="bg-BG" dirty="0" smtClean="0"/>
          </a:p>
          <a:p>
            <a:pPr marL="82296" indent="0">
              <a:buNone/>
            </a:pP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-207704"/>
            <a:ext cx="5943602" cy="7334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520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/>
            </a:r>
            <a:br>
              <a:rPr lang="bg-BG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>
              <a:buNone/>
            </a:pPr>
            <a:endParaRPr lang="bg-BG" dirty="0" smtClean="0"/>
          </a:p>
          <a:p>
            <a:pPr marL="82296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228600"/>
            <a:ext cx="784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-Кутикулна транспирация-Регулира се от дебелината на кутикулния слой. Извършва се по-интензивно в млади растения и растения, които обитават влажни и сенчести места. </a:t>
            </a:r>
          </a:p>
          <a:p>
            <a:r>
              <a:rPr lang="bg-BG" dirty="0" smtClean="0"/>
              <a:t>-Перидермална транспирация се осъществява през лещанките и слоевете корк, намиращи се на повърхността на клоните и стъблата на дървета и храсти</a:t>
            </a:r>
            <a:endParaRPr lang="en-US" dirty="0"/>
          </a:p>
        </p:txBody>
      </p:sp>
      <p:pic>
        <p:nvPicPr>
          <p:cNvPr id="5122" name="Picture 2" descr="C:\Users\vikis\Desktop\download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578059"/>
            <a:ext cx="5257800" cy="273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23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/>
            </a:r>
            <a:br>
              <a:rPr lang="bg-BG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>
              <a:buNone/>
            </a:pPr>
            <a:endParaRPr lang="bg-BG" dirty="0" smtClean="0"/>
          </a:p>
          <a:p>
            <a:pPr marL="82296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0600" y="30171"/>
            <a:ext cx="82975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3.Движение и изкачване на водата </a:t>
            </a:r>
            <a:endParaRPr lang="en-US" sz="4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738057"/>
            <a:ext cx="800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А</a:t>
            </a:r>
            <a:r>
              <a:rPr lang="en-US" dirty="0" smtClean="0"/>
              <a:t>)</a:t>
            </a:r>
            <a:r>
              <a:rPr lang="bg-BG" dirty="0" smtClean="0"/>
              <a:t>Водата заедно с разтворените вещества се приема от корена и се придвижва по проводящата система до листата от където се изпарява.</a:t>
            </a:r>
          </a:p>
          <a:p>
            <a:r>
              <a:rPr lang="bg-BG" dirty="0" smtClean="0"/>
              <a:t>Б</a:t>
            </a:r>
            <a:r>
              <a:rPr lang="en-US" dirty="0" smtClean="0"/>
              <a:t>)</a:t>
            </a:r>
            <a:r>
              <a:rPr lang="bg-BG" dirty="0" smtClean="0"/>
              <a:t>Близък транспорт на вода</a:t>
            </a:r>
            <a:r>
              <a:rPr lang="en-US" dirty="0" smtClean="0"/>
              <a:t>(</a:t>
            </a:r>
            <a:r>
              <a:rPr lang="bg-BG" dirty="0" smtClean="0"/>
              <a:t>осмотично провеждане</a:t>
            </a:r>
            <a:r>
              <a:rPr lang="en-US" dirty="0" smtClean="0"/>
              <a:t>)</a:t>
            </a:r>
            <a:r>
              <a:rPr lang="bg-BG" dirty="0" smtClean="0"/>
              <a:t>-осъществява се в корена от клетките на ризодермата към централния цилиндър, и в листата-от ксилемните елементи към фотосинтезиращите клетки</a:t>
            </a: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722" y="2413755"/>
            <a:ext cx="5628878" cy="3899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928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>
              <a:buNone/>
            </a:pPr>
            <a:endParaRPr lang="en-US" dirty="0" smtClean="0"/>
          </a:p>
          <a:p>
            <a:pPr marL="82296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152400"/>
            <a:ext cx="7848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В</a:t>
            </a:r>
            <a:r>
              <a:rPr lang="en-US" dirty="0" smtClean="0"/>
              <a:t>)</a:t>
            </a:r>
            <a:r>
              <a:rPr lang="bg-BG" dirty="0" smtClean="0"/>
              <a:t> Далечният</a:t>
            </a:r>
            <a:r>
              <a:rPr lang="en-US" dirty="0" smtClean="0"/>
              <a:t>(</a:t>
            </a:r>
            <a:r>
              <a:rPr lang="bg-BG" dirty="0" smtClean="0"/>
              <a:t>масов </a:t>
            </a:r>
            <a:r>
              <a:rPr lang="en-US" dirty="0" smtClean="0"/>
              <a:t>)</a:t>
            </a:r>
            <a:r>
              <a:rPr lang="bg-BG" dirty="0" smtClean="0"/>
              <a:t> транспорт- протича по ксилема, като водата се движи възходящо към върха на растението по трахеите и трахеидите. </a:t>
            </a:r>
          </a:p>
          <a:p>
            <a:r>
              <a:rPr lang="bg-BG" dirty="0" smtClean="0"/>
              <a:t>-Кохезионна теория- според теорията водата в растението се изтегля от изпарението на водата.  Транспирацията е главната движеща сила на възходящия воден ток. Създаденото напрежение се предава надолу по стъблото благодарение на кохезията</a:t>
            </a:r>
            <a:r>
              <a:rPr lang="en-US" dirty="0" smtClean="0"/>
              <a:t>(</a:t>
            </a:r>
            <a:r>
              <a:rPr lang="bg-BG" dirty="0" smtClean="0"/>
              <a:t>сила на сцепление между водните молекули</a:t>
            </a:r>
            <a:r>
              <a:rPr lang="en-US" dirty="0" smtClean="0"/>
              <a:t>)</a:t>
            </a:r>
            <a:r>
              <a:rPr lang="bg-BG" dirty="0" smtClean="0"/>
              <a:t>. Водните молекули се стремят да „прилепнат“ една към друга, защото са полярни. Освен това водните молекули се стремят да прилепнат и към стените на ксилемните съдове под действието на адхезионни сили. </a:t>
            </a:r>
          </a:p>
          <a:p>
            <a:r>
              <a:rPr lang="bg-BG" dirty="0" smtClean="0"/>
              <a:t>-Високата кохезия на водните молекули  означава, че има здравина. Освен това водният стълб е непрекъснат.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15910"/>
            <a:ext cx="4572000" cy="2840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299" y="2925762"/>
            <a:ext cx="3336769" cy="416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430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/>
            </a:r>
            <a:br>
              <a:rPr lang="bg-BG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>
              <a:buNone/>
            </a:pPr>
            <a:endParaRPr lang="bg-BG" dirty="0" smtClean="0"/>
          </a:p>
          <a:p>
            <a:pPr marL="82296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76200"/>
            <a:ext cx="52914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4.Движение по флоем</a:t>
            </a:r>
            <a:endParaRPr lang="en-US" sz="4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914400"/>
            <a:ext cx="8153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А</a:t>
            </a:r>
            <a:r>
              <a:rPr lang="en-US" dirty="0" smtClean="0"/>
              <a:t>)</a:t>
            </a:r>
            <a:r>
              <a:rPr lang="bg-BG" dirty="0" smtClean="0"/>
              <a:t>В растенията се развива система за транспорт на дълги разстояния, позволяващи на корена и листата да обменят ефективно продуктите на абсорбция и асимилация.</a:t>
            </a:r>
          </a:p>
          <a:p>
            <a:r>
              <a:rPr lang="bg-BG" dirty="0" smtClean="0"/>
              <a:t>Б</a:t>
            </a:r>
            <a:r>
              <a:rPr lang="en-US" dirty="0" smtClean="0"/>
              <a:t>)</a:t>
            </a:r>
            <a:r>
              <a:rPr lang="bg-BG" dirty="0" smtClean="0"/>
              <a:t>Решетестите цеви на флоема транспортират продуктите на фотосинтезата</a:t>
            </a:r>
            <a:r>
              <a:rPr lang="en-US" dirty="0" smtClean="0"/>
              <a:t>(</a:t>
            </a:r>
            <a:r>
              <a:rPr lang="bg-BG" dirty="0" smtClean="0"/>
              <a:t>захари и АК</a:t>
            </a:r>
            <a:r>
              <a:rPr lang="en-US" dirty="0" smtClean="0"/>
              <a:t>)</a:t>
            </a:r>
            <a:r>
              <a:rPr lang="bg-BG" dirty="0" smtClean="0"/>
              <a:t>нагоре и надолу по растението.</a:t>
            </a:r>
          </a:p>
          <a:p>
            <a:r>
              <a:rPr lang="bg-BG" dirty="0" smtClean="0"/>
              <a:t>-Това движение се извършва от мястото, където са</a:t>
            </a:r>
            <a:r>
              <a:rPr lang="en-US" dirty="0" smtClean="0"/>
              <a:t> </a:t>
            </a:r>
            <a:r>
              <a:rPr lang="bg-BG" dirty="0" smtClean="0"/>
              <a:t>синтезирани</a:t>
            </a:r>
            <a:r>
              <a:rPr lang="en-US" dirty="0" smtClean="0"/>
              <a:t>q </a:t>
            </a:r>
            <a:r>
              <a:rPr lang="bg-BG" dirty="0" smtClean="0"/>
              <a:t>т.е.  От фотосинтезиращите органи, към мястото където ще се използват или запасяват.</a:t>
            </a:r>
            <a:endParaRPr lang="en-US" dirty="0"/>
          </a:p>
        </p:txBody>
      </p:sp>
      <p:pic>
        <p:nvPicPr>
          <p:cNvPr id="9219" name="Picture 3" descr="C:\Users\vikis\Desktop\unnam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78" y="2993211"/>
            <a:ext cx="2962895" cy="385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vikis\Desktop\img_4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3" y="3007067"/>
            <a:ext cx="2859087" cy="37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7548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20A9CD29308BD489230AD977812B289" ma:contentTypeVersion="6" ma:contentTypeDescription="Създаване на нов документ" ma:contentTypeScope="" ma:versionID="edebfca40fd39315aa992564e540e6d7">
  <xsd:schema xmlns:xsd="http://www.w3.org/2001/XMLSchema" xmlns:xs="http://www.w3.org/2001/XMLSchema" xmlns:p="http://schemas.microsoft.com/office/2006/metadata/properties" xmlns:ns2="e3e44e0f-f064-4a0d-a1c8-84610c3f466b" targetNamespace="http://schemas.microsoft.com/office/2006/metadata/properties" ma:root="true" ma:fieldsID="f9fd74d92518b0ae2f4b7139b6f331bf" ns2:_="">
    <xsd:import namespace="e3e44e0f-f064-4a0d-a1c8-84610c3f46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e44e0f-f064-4a0d-a1c8-84610c3f46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съдържание"/>
        <xsd:element ref="dc:title" minOccurs="0" maxOccurs="1" ma:index="4" ma:displayName="Заглав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C4B880F-F1FF-4035-BB19-98CB367B75D3}"/>
</file>

<file path=customXml/itemProps2.xml><?xml version="1.0" encoding="utf-8"?>
<ds:datastoreItem xmlns:ds="http://schemas.openxmlformats.org/officeDocument/2006/customXml" ds:itemID="{FF45EE96-F7BC-4D16-81D9-88544D54438A}"/>
</file>

<file path=customXml/itemProps3.xml><?xml version="1.0" encoding="utf-8"?>
<ds:datastoreItem xmlns:ds="http://schemas.openxmlformats.org/officeDocument/2006/customXml" ds:itemID="{FA104053-EE42-4822-8200-070427E894DD}"/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174</TotalTime>
  <Words>607</Words>
  <Application>Microsoft Office PowerPoint</Application>
  <PresentationFormat>On-screen Show (4:3)</PresentationFormat>
  <Paragraphs>46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Solstice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Windows User</dc:creator>
  <cp:lastModifiedBy>Windows User</cp:lastModifiedBy>
  <cp:revision>19</cp:revision>
  <dcterms:created xsi:type="dcterms:W3CDTF">2021-03-20T10:33:17Z</dcterms:created>
  <dcterms:modified xsi:type="dcterms:W3CDTF">2021-03-20T13:28:04Z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0x010100C20A9CD29308BD489230AD977812B289</vt:lpwstr>
  </property>
</Properties>
</file>